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79" r:id="rId6"/>
    <p:sldId id="257" r:id="rId7"/>
    <p:sldId id="278" r:id="rId8"/>
    <p:sldId id="263" r:id="rId9"/>
    <p:sldId id="265" r:id="rId10"/>
    <p:sldId id="259" r:id="rId11"/>
    <p:sldId id="266" r:id="rId12"/>
    <p:sldId id="280" r:id="rId13"/>
    <p:sldId id="281" r:id="rId14"/>
    <p:sldId id="292" r:id="rId15"/>
    <p:sldId id="291" r:id="rId16"/>
    <p:sldId id="284" r:id="rId17"/>
    <p:sldId id="285" r:id="rId18"/>
    <p:sldId id="286" r:id="rId19"/>
    <p:sldId id="287" r:id="rId20"/>
    <p:sldId id="288" r:id="rId21"/>
    <p:sldId id="290"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yan Wickramaratne" initials="RW" lastIdx="1" clrIdx="0">
    <p:extLst>
      <p:ext uri="{19B8F6BF-5375-455C-9EA6-DF929625EA0E}">
        <p15:presenceInfo xmlns:p15="http://schemas.microsoft.com/office/powerpoint/2012/main" userId="ddbfb53030870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7" autoAdjust="0"/>
    <p:restoredTop sz="94641" autoAdjust="0"/>
  </p:normalViewPr>
  <p:slideViewPr>
    <p:cSldViewPr snapToGrid="0">
      <p:cViewPr varScale="1">
        <p:scale>
          <a:sx n="43" d="100"/>
          <a:sy n="43" d="100"/>
        </p:scale>
        <p:origin x="78" y="27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6/21/2023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234095" y="708497"/>
            <a:ext cx="6825035" cy="5184910"/>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7223760" y="514012"/>
            <a:ext cx="4925188" cy="4368884"/>
          </a:xfrm>
        </p:spPr>
        <p:txBody>
          <a:bodyPr/>
          <a:lstStyle/>
          <a:p>
            <a:pPr algn="ctr"/>
            <a:r>
              <a:rPr lang="en-GB" sz="3600" dirty="0">
                <a:solidFill>
                  <a:schemeClr val="bg1"/>
                </a:solidFill>
              </a:rPr>
              <a:t>The Group Theory Revolution:</a:t>
            </a:r>
            <a:br>
              <a:rPr lang="en-GB" sz="3600" dirty="0">
                <a:solidFill>
                  <a:schemeClr val="bg1"/>
                </a:solidFill>
              </a:rPr>
            </a:br>
            <a:br>
              <a:rPr lang="en-GB" sz="3600" dirty="0">
                <a:solidFill>
                  <a:schemeClr val="bg1"/>
                </a:solidFill>
              </a:rPr>
            </a:br>
            <a:r>
              <a:rPr lang="en-GB" sz="3200" dirty="0">
                <a:solidFill>
                  <a:schemeClr val="bg1"/>
                </a:solidFill>
              </a:rPr>
              <a:t>Unleashing the Power of Computer Science</a:t>
            </a:r>
            <a:endParaRPr lang="en-US" sz="3600" dirty="0">
              <a:solidFill>
                <a:schemeClr val="bg1"/>
              </a:solidFill>
            </a:endParaRP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7437308" y="5723784"/>
            <a:ext cx="4925188" cy="339247"/>
          </a:xfrm>
        </p:spPr>
        <p:txBody>
          <a:bodyPr>
            <a:normAutofit fontScale="85000" lnSpcReduction="20000"/>
          </a:bodyPr>
          <a:lstStyle/>
          <a:p>
            <a:r>
              <a:rPr lang="en-US" dirty="0">
                <a:solidFill>
                  <a:schemeClr val="bg2"/>
                </a:solidFill>
              </a:rPr>
              <a:t>Ryan Wickramaratne</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t="342" b="621"/>
          <a:stretch/>
        </p:blipFill>
        <p:spPr>
          <a:xfrm>
            <a:off x="110236" y="446086"/>
            <a:ext cx="6265768" cy="5764213"/>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36525"/>
            <a:ext cx="5749200" cy="6219825"/>
          </a:xfrm>
        </p:spPr>
        <p:txBody>
          <a:bodyPr>
            <a:normAutofit/>
          </a:bodyPr>
          <a:lstStyle/>
          <a:p>
            <a:r>
              <a:rPr lang="en-GB" sz="2400" dirty="0"/>
              <a:t>Group Theory in Quantum Computing</a:t>
            </a:r>
            <a:endParaRPr lang="en-US" sz="2400"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559404" y="1444753"/>
            <a:ext cx="5565799" cy="4765546"/>
          </a:xfrm>
        </p:spPr>
        <p:txBody>
          <a:bodyPr/>
          <a:lstStyle/>
          <a:p>
            <a:endParaRPr lang="en-GB" sz="1600" dirty="0"/>
          </a:p>
          <a:p>
            <a:r>
              <a:rPr lang="en-GB" sz="1600" dirty="0"/>
              <a:t>In quantum computing, group theory can be used to understand the </a:t>
            </a:r>
            <a:r>
              <a:rPr lang="en-GB" sz="1600" dirty="0" err="1"/>
              <a:t>behavior</a:t>
            </a:r>
            <a:r>
              <a:rPr lang="en-GB" sz="1600" dirty="0"/>
              <a:t> of quantum systems and develop algorithms that exploit their unique properties. For example, group theory can be used to study the symmetries of entangled states and design quantum error-correcting codes based on stabilizer groups.</a:t>
            </a:r>
          </a:p>
          <a:p>
            <a:r>
              <a:rPr lang="en-GB" sz="1600" dirty="0"/>
              <a:t>The image on this page shows a representation of a quantum circuit with gates and qubits, illustrating the concept of quantum computation. This represents how group theory can be used to understand the </a:t>
            </a:r>
            <a:r>
              <a:rPr lang="en-GB" sz="1600" dirty="0" err="1"/>
              <a:t>behavior</a:t>
            </a:r>
            <a:r>
              <a:rPr lang="en-GB" sz="1600" dirty="0"/>
              <a:t> of quantum systems and develop algorithms for quantum computation.</a:t>
            </a:r>
            <a:endParaRPr lang="en-US" sz="16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1471343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t="2937" b="9224"/>
          <a:stretch/>
        </p:blipFill>
        <p:spPr>
          <a:xfrm>
            <a:off x="194879" y="637301"/>
            <a:ext cx="6053042" cy="5583397"/>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36525"/>
            <a:ext cx="5749200" cy="6219825"/>
          </a:xfrm>
        </p:spPr>
        <p:txBody>
          <a:bodyPr/>
          <a:lstStyle/>
          <a:p>
            <a:r>
              <a:rPr lang="en-GB" dirty="0"/>
              <a:t>Group Theory in Artificial Intelligence:</a:t>
            </a:r>
            <a:br>
              <a:rPr lang="en-GB" dirty="0"/>
            </a:br>
            <a:endParaRPr lang="en-US"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43022" y="2553059"/>
            <a:ext cx="4954099" cy="3579032"/>
          </a:xfrm>
        </p:spPr>
        <p:txBody>
          <a:bodyPr/>
          <a:lstStyle/>
          <a:p>
            <a:r>
              <a:rPr lang="en-GB" sz="1600" dirty="0"/>
              <a:t>Group theory can be used in artificial intelligence to understand the structure and function of neural networks. </a:t>
            </a:r>
          </a:p>
          <a:p>
            <a:r>
              <a:rPr lang="en-GB" sz="1600" dirty="0"/>
              <a:t>Neural networks are a set of algorithms that are designed to recognize patterns, and group theory can help to optimize these patterns.</a:t>
            </a:r>
          </a:p>
          <a:p>
            <a:r>
              <a:rPr lang="en-GB" sz="1600" dirty="0"/>
              <a:t> Additionally, machine learning algorithms can benefit from the optimization that group theory provides, making them more efficient and accurate.</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923046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EFC4D2D-50C1-4F62-9A8E-16C51F99E631}"/>
              </a:ext>
            </a:extLst>
          </p:cNvPr>
          <p:cNvPicPr>
            <a:picLocks noGrp="1" noChangeAspect="1"/>
          </p:cNvPicPr>
          <p:nvPr>
            <p:ph type="pic" sz="quarter" idx="13"/>
          </p:nvPr>
        </p:nvPicPr>
        <p:blipFill rotWithShape="1">
          <a:blip r:embed="rId2"/>
          <a:srcRect l="28" r="2724" b="7423"/>
          <a:stretch/>
        </p:blipFill>
        <p:spPr>
          <a:xfrm>
            <a:off x="4486634" y="395519"/>
            <a:ext cx="7705366" cy="6066962"/>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29195" y="156117"/>
            <a:ext cx="5347244" cy="6565358"/>
          </a:xfrm>
        </p:spPr>
        <p:txBody>
          <a:bodyPr/>
          <a:lstStyle/>
          <a:p>
            <a:r>
              <a:rPr lang="en-GB" noProof="0" dirty="0"/>
              <a:t>Group Theory in Database Theory:</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2303" y="2541714"/>
            <a:ext cx="4174330" cy="4820158"/>
          </a:xfrm>
        </p:spPr>
        <p:txBody>
          <a:bodyPr>
            <a:normAutofit/>
          </a:bodyPr>
          <a:lstStyle/>
          <a:p>
            <a:r>
              <a:rPr lang="en-GB" sz="1800" dirty="0"/>
              <a:t>Group theory is instrumental in ensuring data integrity and designing efficient database queries. </a:t>
            </a:r>
          </a:p>
          <a:p>
            <a:r>
              <a:rPr lang="en-GB" sz="1800" dirty="0"/>
              <a:t>The idea of group transformations can help us understand the relationships between different entities in a database, which can lead to improved database design and operation.</a:t>
            </a:r>
          </a:p>
          <a:p>
            <a:endParaRPr lang="en-US" sz="1800"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145608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srcRect l="12032" r="12032"/>
          <a:stretch/>
        </p:blipFill>
        <p:spPr>
          <a:xfrm>
            <a:off x="5194090" y="346075"/>
            <a:ext cx="6726115" cy="5902792"/>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0"/>
            <a:ext cx="6095999" cy="7225989"/>
          </a:xfrm>
        </p:spPr>
        <p:txBody>
          <a:bodyPr>
            <a:normAutofit/>
          </a:bodyPr>
          <a:lstStyle/>
          <a:p>
            <a:r>
              <a:rPr lang="en-GB" sz="2400" noProof="0" dirty="0"/>
              <a:t>Group Theory in Network Theory:</a:t>
            </a:r>
            <a:endParaRPr lang="en-US" sz="2400"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271795" y="1857842"/>
            <a:ext cx="4537949" cy="4391025"/>
          </a:xfrm>
        </p:spPr>
        <p:txBody>
          <a:bodyPr>
            <a:normAutofit/>
          </a:bodyPr>
          <a:lstStyle/>
          <a:p>
            <a:r>
              <a:rPr lang="en-GB" sz="1800" dirty="0"/>
              <a:t>Network theory </a:t>
            </a:r>
            <a:r>
              <a:rPr lang="en-GB" sz="1800" dirty="0" err="1"/>
              <a:t>analyzes</a:t>
            </a:r>
            <a:r>
              <a:rPr lang="en-GB" sz="1800" dirty="0"/>
              <a:t> and visualizes connections between various entities.</a:t>
            </a:r>
          </a:p>
          <a:p>
            <a:endParaRPr lang="en-GB" sz="1800" dirty="0"/>
          </a:p>
          <a:p>
            <a:r>
              <a:rPr lang="en-GB" sz="1800" dirty="0"/>
              <a:t>Networks, including social networks, internet routing algorithms, or telecommunications networks, all have underlying structures that can be </a:t>
            </a:r>
            <a:r>
              <a:rPr lang="en-GB" sz="1800" dirty="0" err="1"/>
              <a:t>analyzed</a:t>
            </a:r>
            <a:r>
              <a:rPr lang="en-GB" sz="1800" dirty="0"/>
              <a:t> using group theory.</a:t>
            </a:r>
          </a:p>
          <a:p>
            <a:endParaRPr lang="en-GB" sz="1800" dirty="0"/>
          </a:p>
          <a:p>
            <a:r>
              <a:rPr lang="en-GB" sz="1800" dirty="0"/>
              <a:t>Understanding these structures can lead to more efficient network design and better performing algorithms.</a:t>
            </a:r>
            <a:endParaRPr lang="en-US" sz="1800"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2072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2"/>
          <a:srcRect/>
          <a:stretch/>
        </p:blipFill>
        <p:spPr>
          <a:xfrm>
            <a:off x="181147" y="761769"/>
            <a:ext cx="5334461" cy="5334461"/>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73346" y="1620992"/>
            <a:ext cx="6318654" cy="4691714"/>
          </a:xfrm>
        </p:spPr>
        <p:txBody>
          <a:bodyPr>
            <a:normAutofit/>
          </a:bodyPr>
          <a:lstStyle/>
          <a:p>
            <a:r>
              <a:rPr lang="en-GB" sz="2000" dirty="0"/>
              <a:t>Game theory involves the study of mathematical models of strategic interaction among rational decision-makers. </a:t>
            </a:r>
          </a:p>
          <a:p>
            <a:endParaRPr lang="en-GB" sz="2000" dirty="0"/>
          </a:p>
          <a:p>
            <a:r>
              <a:rPr lang="en-GB" sz="2000" dirty="0"/>
              <a:t>Group theory can be used in game theory to </a:t>
            </a:r>
            <a:r>
              <a:rPr lang="en-GB" sz="2000" dirty="0" err="1"/>
              <a:t>analyze</a:t>
            </a:r>
            <a:r>
              <a:rPr lang="en-GB" sz="2000" dirty="0"/>
              <a:t> and solve problems. </a:t>
            </a:r>
          </a:p>
          <a:p>
            <a:endParaRPr lang="en-GB" sz="2000" dirty="0"/>
          </a:p>
          <a:p>
            <a:r>
              <a:rPr lang="en-GB" sz="2000" dirty="0"/>
              <a:t>By identifying symmetric situations and equilibrium points, group theory helps us to better understand and predict outcomes in various strategic games.</a:t>
            </a:r>
            <a:endParaRPr lang="en-US" sz="20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147816" y="545294"/>
            <a:ext cx="5184648" cy="466344"/>
          </a:xfrm>
        </p:spPr>
        <p:txBody>
          <a:bodyPr/>
          <a:lstStyle/>
          <a:p>
            <a:r>
              <a:rPr lang="en-GB" noProof="0"/>
              <a:t>Group Theory in Game Theory:</a:t>
            </a:r>
            <a:endParaRPr lang="en-US" dirty="0"/>
          </a:p>
        </p:txBody>
      </p:sp>
    </p:spTree>
    <p:extLst>
      <p:ext uri="{BB962C8B-B14F-4D97-AF65-F5344CB8AC3E}">
        <p14:creationId xmlns:p14="http://schemas.microsoft.com/office/powerpoint/2010/main" val="121651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925376" y="223772"/>
            <a:ext cx="5370447" cy="1129164"/>
          </a:xfrm>
        </p:spPr>
        <p:txBody>
          <a:bodyPr>
            <a:normAutofit/>
          </a:bodyPr>
          <a:lstStyle/>
          <a:p>
            <a:r>
              <a:rPr lang="en-GB" noProof="0" dirty="0"/>
              <a:t>Group Theory in Complexity Theory:</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925376" y="1851404"/>
            <a:ext cx="6186491" cy="4504946"/>
          </a:xfrm>
        </p:spPr>
        <p:txBody>
          <a:bodyPr>
            <a:normAutofit/>
          </a:bodyPr>
          <a:lstStyle/>
          <a:p>
            <a:r>
              <a:rPr lang="en-GB" sz="2000" dirty="0"/>
              <a:t>Group theory also plays a vital role in understanding the complexity of problems and algorithms.</a:t>
            </a:r>
          </a:p>
          <a:p>
            <a:endParaRPr lang="en-GB" sz="2000" dirty="0"/>
          </a:p>
          <a:p>
            <a:r>
              <a:rPr lang="en-GB" sz="2000" dirty="0"/>
              <a:t>This includes the famous P vs NP problem and other issues related to computational hardness. </a:t>
            </a:r>
          </a:p>
          <a:p>
            <a:endParaRPr lang="en-GB" sz="2000" dirty="0"/>
          </a:p>
          <a:p>
            <a:r>
              <a:rPr lang="en-GB" sz="2000" dirty="0"/>
              <a:t>By providing a deep understanding of symmetries and transformations, group theory can provide unique insights into these challenging problems.</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pic>
        <p:nvPicPr>
          <p:cNvPr id="20" name="Picture 19">
            <a:extLst>
              <a:ext uri="{FF2B5EF4-FFF2-40B4-BE49-F238E27FC236}">
                <a16:creationId xmlns:a16="http://schemas.microsoft.com/office/drawing/2014/main" id="{CDD46D88-EBBA-4F30-ABE3-7440AD9087D0}"/>
              </a:ext>
            </a:extLst>
          </p:cNvPr>
          <p:cNvPicPr>
            <a:picLocks noChangeAspect="1"/>
          </p:cNvPicPr>
          <p:nvPr/>
        </p:nvPicPr>
        <p:blipFill>
          <a:blip r:embed="rId2"/>
          <a:srcRect l="8059" r="8059"/>
          <a:stretch/>
        </p:blipFill>
        <p:spPr>
          <a:xfrm>
            <a:off x="309738" y="1352936"/>
            <a:ext cx="5370447" cy="4507277"/>
          </a:xfrm>
          <a:prstGeom prst="rect">
            <a:avLst/>
          </a:prstGeom>
        </p:spPr>
      </p:pic>
    </p:spTree>
    <p:extLst>
      <p:ext uri="{BB962C8B-B14F-4D97-AF65-F5344CB8AC3E}">
        <p14:creationId xmlns:p14="http://schemas.microsoft.com/office/powerpoint/2010/main" val="1218609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1F2A8-A4EE-4256-8B87-132B8AE34DE3}"/>
              </a:ext>
            </a:extLst>
          </p:cNvPr>
          <p:cNvPicPr>
            <a:picLocks noChangeAspect="1"/>
          </p:cNvPicPr>
          <p:nvPr/>
        </p:nvPicPr>
        <p:blipFill rotWithShape="1">
          <a:blip r:embed="rId2"/>
          <a:srcRect r="15048"/>
          <a:stretch/>
        </p:blipFill>
        <p:spPr>
          <a:xfrm>
            <a:off x="4505093" y="1382365"/>
            <a:ext cx="7418645" cy="4863803"/>
          </a:xfrm>
          <a:prstGeom prst="rect">
            <a:avLst/>
          </a:prstGeom>
        </p:spPr>
      </p:pic>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416560" y="411511"/>
            <a:ext cx="6293104" cy="713169"/>
          </a:xfrm>
        </p:spPr>
        <p:txBody>
          <a:bodyPr/>
          <a:lstStyle/>
          <a:p>
            <a:r>
              <a:rPr kumimoji="0" lang="en-GB" sz="2800" b="0" i="0" u="none" strike="noStrike" kern="1200" cap="all" spc="400" normalizeH="0" baseline="0" noProof="0">
                <a:ln w="19050">
                  <a:solidFill>
                    <a:schemeClr val="accent6"/>
                  </a:solidFill>
                </a:ln>
                <a:noFill/>
                <a:effectLst/>
                <a:uLnTx/>
                <a:uFillTx/>
                <a:latin typeface="+mj-lt"/>
                <a:ea typeface="+mn-ea"/>
                <a:cs typeface="+mn-cs"/>
              </a:rPr>
              <a:t>Group Theory in the Future of Computing:</a:t>
            </a:r>
            <a:endParaRPr lang="en-US"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68263" y="1538629"/>
            <a:ext cx="5106626" cy="4907859"/>
          </a:xfrm>
        </p:spPr>
        <p:txBody>
          <a:bodyPr>
            <a:normAutofit lnSpcReduction="10000"/>
          </a:bodyPr>
          <a:lstStyle/>
          <a:p>
            <a:r>
              <a:rPr lang="en-GB" sz="2000" dirty="0"/>
              <a:t>Group theory will continue to be a significant tool in the future of computing. </a:t>
            </a:r>
          </a:p>
          <a:p>
            <a:endParaRPr lang="en-GB" sz="2000" dirty="0"/>
          </a:p>
          <a:p>
            <a:r>
              <a:rPr lang="en-GB" sz="2000" dirty="0"/>
              <a:t>It will be instrumental in emerging fields like quantum computing, nanotechnology, and bioinformatics. </a:t>
            </a:r>
          </a:p>
          <a:p>
            <a:endParaRPr lang="en-GB" sz="2000" dirty="0"/>
          </a:p>
          <a:p>
            <a:r>
              <a:rPr lang="en-GB" sz="2000" dirty="0"/>
              <a:t>As these fields continue to evolve and grow, the application of group theory will undoubtedly offer exciting new insights and solutions.</a:t>
            </a:r>
            <a:endParaRPr lang="en-US" sz="2000"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821842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l="10724" r="10724"/>
          <a:stretch/>
        </p:blipFill>
        <p:spPr>
          <a:xfrm flipH="1">
            <a:off x="4754888" y="-4688"/>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36525"/>
            <a:ext cx="5705858" cy="6584950"/>
          </a:xfrm>
        </p:spPr>
        <p:txBody>
          <a:bodyPr>
            <a:normAutofit/>
          </a:bodyPr>
          <a:lstStyle/>
          <a:p>
            <a:r>
              <a:rPr lang="en-GB" sz="2400" noProof="0" dirty="0">
                <a:solidFill>
                  <a:schemeClr val="bg2"/>
                </a:solidFill>
              </a:rPr>
              <a:t>Discussion:</a:t>
            </a:r>
            <a:endParaRPr lang="en-US" sz="2400" dirty="0">
              <a:solidFill>
                <a:schemeClr val="bg2"/>
              </a:solidFill>
            </a:endParaRP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2303" y="1828800"/>
            <a:ext cx="4864608" cy="4389120"/>
          </a:xfrm>
        </p:spPr>
        <p:txBody>
          <a:bodyPr>
            <a:normAutofit/>
          </a:bodyPr>
          <a:lstStyle/>
          <a:p>
            <a:r>
              <a:rPr lang="en-GB" sz="1800" b="1" dirty="0"/>
              <a:t>Let's discuss how you've used or could use group theory in your own work.</a:t>
            </a:r>
          </a:p>
          <a:p>
            <a:endParaRPr lang="en-GB" sz="1800" b="1" dirty="0"/>
          </a:p>
          <a:p>
            <a:r>
              <a:rPr lang="en-GB" sz="1800" b="1" dirty="0"/>
              <a:t>Are there places where recognizing symmetries or applying group transformations could make your algorithms more efficient or your data structures more robust?</a:t>
            </a:r>
            <a:endParaRPr lang="en-US" sz="1800" b="1"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150434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298271" y="1047750"/>
            <a:ext cx="5687568" cy="4972050"/>
          </a:xfrm>
        </p:spPr>
        <p:txBody>
          <a:bodyPr/>
          <a:lstStyle/>
          <a:p>
            <a:r>
              <a:rPr lang="en-US" noProof="0" dirty="0"/>
              <a:t>Conclusion</a:t>
            </a:r>
            <a:endParaRPr lang="en-US" dirty="0"/>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679271" y="2467329"/>
            <a:ext cx="4567209" cy="2212496"/>
          </a:xfrm>
        </p:spPr>
        <p:txBody>
          <a:bodyPr/>
          <a:lstStyle/>
          <a:p>
            <a:r>
              <a:rPr lang="en-GB" sz="1400" dirty="0"/>
              <a:t>Group theory is an indispensable tool in computer science that provides a powerful framework for solving problems in various fields, including data structures, cryptography, computer graphics, coding theory, quantum computing network theory, game theory, complexity theory, database theory, artificial intelligence and in future computing. By understanding the basic concepts of group theory and its unique connection to computer science, we can unlock new possibilities for innovation and discovery.</a:t>
            </a:r>
          </a:p>
          <a:p>
            <a:endParaRPr lang="en-GB" sz="1400" dirty="0"/>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264560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a:stretch/>
        </p:blipFill>
        <p:spPr>
          <a:xfrm flipH="1">
            <a:off x="483616" y="693429"/>
            <a:ext cx="5120640" cy="512064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587746" y="693429"/>
            <a:ext cx="5239512" cy="724702"/>
          </a:xfrm>
        </p:spPr>
        <p:txBody>
          <a:bodyPr/>
          <a:lstStyle/>
          <a:p>
            <a:r>
              <a:rPr lang="en-US" dirty="0"/>
              <a:t>References and Q&amp;A</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6300216" y="1557094"/>
            <a:ext cx="5527042" cy="4958006"/>
          </a:xfrm>
        </p:spPr>
        <p:txBody>
          <a:bodyPr/>
          <a:lstStyle/>
          <a:p>
            <a:r>
              <a:rPr lang="en-GB" sz="1600" dirty="0"/>
              <a:t>References:</a:t>
            </a:r>
          </a:p>
          <a:p>
            <a:endParaRPr lang="en-GB" sz="1600" dirty="0"/>
          </a:p>
          <a:p>
            <a:r>
              <a:rPr lang="en-GB" sz="1600" dirty="0"/>
              <a:t>- </a:t>
            </a:r>
            <a:r>
              <a:rPr lang="en-GB" sz="1600" dirty="0" err="1"/>
              <a:t>Artin</a:t>
            </a:r>
            <a:r>
              <a:rPr lang="en-GB" sz="1600" dirty="0"/>
              <a:t>, M. (2011). Algebra (2nd ed.). Prentice Hall.</a:t>
            </a:r>
          </a:p>
          <a:p>
            <a:r>
              <a:rPr lang="en-GB" sz="1600" dirty="0"/>
              <a:t>- </a:t>
            </a:r>
            <a:r>
              <a:rPr lang="en-GB" sz="1600" dirty="0" err="1"/>
              <a:t>Dummit</a:t>
            </a:r>
            <a:r>
              <a:rPr lang="en-GB" sz="1600" dirty="0"/>
              <a:t>, D. S., &amp; Foote, R. M. (2004). Abstract algebra (3rd ed.). Wiley.</a:t>
            </a:r>
          </a:p>
          <a:p>
            <a:pPr marL="285750" indent="-285750">
              <a:buFontTx/>
              <a:buChar char="-"/>
            </a:pPr>
            <a:r>
              <a:rPr lang="en-GB" sz="1600" dirty="0"/>
              <a:t>Gallian, J. A. (2017). Contemporary abstract algebra (9th ed.). Cengage Learning.</a:t>
            </a:r>
          </a:p>
          <a:p>
            <a:br>
              <a:rPr lang="en-GB" sz="1600" dirty="0"/>
            </a:br>
            <a:endParaRPr lang="en-GB" sz="1600" dirty="0"/>
          </a:p>
          <a:p>
            <a:pPr algn="ctr"/>
            <a:r>
              <a:rPr lang="en-GB" sz="1800" b="1" dirty="0"/>
              <a:t>Q&amp;A: Please feel free to ask any questions or share your thoughts about group theory and its applications in computer science</a:t>
            </a:r>
            <a:r>
              <a:rPr lang="en-GB" sz="1600" b="1" dirty="0"/>
              <a:t>.</a:t>
            </a:r>
            <a:endParaRPr lang="en-US" sz="1600" b="1"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276684"/>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Agenda</a:t>
            </a:r>
            <a:endParaRPr lang="en-US" sz="3200"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137423"/>
            <a:ext cx="7821684" cy="5584051"/>
          </a:xfrm>
        </p:spPr>
        <p:txBody>
          <a:bodyPr>
            <a:normAutofit lnSpcReduction="10000"/>
          </a:bodyPr>
          <a:lstStyle/>
          <a:p>
            <a:pPr marL="342900" indent="-342900">
              <a:buFont typeface="+mj-lt"/>
              <a:buAutoNum type="arabicParenR"/>
            </a:pPr>
            <a:r>
              <a:rPr lang="en-GB" dirty="0"/>
              <a:t>Introduction</a:t>
            </a:r>
          </a:p>
          <a:p>
            <a:pPr marL="342900" indent="-342900">
              <a:buFont typeface="+mj-lt"/>
              <a:buAutoNum type="arabicParenR"/>
            </a:pPr>
            <a:r>
              <a:rPr lang="en-GB" dirty="0"/>
              <a:t>Basic Concepts of Group Theory</a:t>
            </a:r>
          </a:p>
          <a:p>
            <a:pPr marL="342900" indent="-342900">
              <a:buFont typeface="+mj-lt"/>
              <a:buAutoNum type="arabicParenR"/>
            </a:pPr>
            <a:r>
              <a:rPr lang="en-GB" dirty="0"/>
              <a:t>Group Theory and Computer Science - A Unique Connection</a:t>
            </a:r>
          </a:p>
          <a:p>
            <a:pPr marL="342900" indent="-342900">
              <a:buFont typeface="+mj-lt"/>
              <a:buAutoNum type="arabicParenR"/>
            </a:pPr>
            <a:r>
              <a:rPr lang="en-GB" dirty="0"/>
              <a:t>Group Theory in Data Structures</a:t>
            </a:r>
          </a:p>
          <a:p>
            <a:pPr marL="342900" indent="-342900">
              <a:buFont typeface="+mj-lt"/>
              <a:buAutoNum type="arabicParenR"/>
            </a:pPr>
            <a:r>
              <a:rPr lang="en-GB" dirty="0"/>
              <a:t>Group Theory in Cryptography</a:t>
            </a:r>
          </a:p>
          <a:p>
            <a:pPr marL="342900" indent="-342900">
              <a:buFont typeface="+mj-lt"/>
              <a:buAutoNum type="arabicParenR"/>
            </a:pPr>
            <a:r>
              <a:rPr lang="en-GB" dirty="0"/>
              <a:t>Group Theory in Computer Graphics</a:t>
            </a:r>
          </a:p>
          <a:p>
            <a:pPr marL="342900" indent="-342900">
              <a:buFont typeface="+mj-lt"/>
              <a:buAutoNum type="arabicParenR"/>
            </a:pPr>
            <a:r>
              <a:rPr lang="en-GB" dirty="0"/>
              <a:t>Group Theory in Coding Theory</a:t>
            </a:r>
          </a:p>
          <a:p>
            <a:pPr marL="342900" indent="-342900">
              <a:buFont typeface="+mj-lt"/>
              <a:buAutoNum type="arabicParenR"/>
            </a:pPr>
            <a:r>
              <a:rPr lang="en-GB" dirty="0"/>
              <a:t>Group Theory in Quantum Computing</a:t>
            </a:r>
          </a:p>
          <a:p>
            <a:pPr marL="342900" indent="-342900">
              <a:buFont typeface="+mj-lt"/>
              <a:buAutoNum type="arabicParenR"/>
            </a:pPr>
            <a:r>
              <a:rPr lang="en-GB" dirty="0"/>
              <a:t>Group Theory in Artificial Intelligence:</a:t>
            </a:r>
          </a:p>
          <a:p>
            <a:pPr marL="342900" indent="-342900">
              <a:buFont typeface="+mj-lt"/>
              <a:buAutoNum type="arabicParenR"/>
            </a:pPr>
            <a:r>
              <a:rPr lang="en-GB" dirty="0"/>
              <a:t> Group Theory in Database Theory:</a:t>
            </a:r>
          </a:p>
          <a:p>
            <a:pPr marL="342900" indent="-342900">
              <a:buFont typeface="+mj-lt"/>
              <a:buAutoNum type="arabicParenR"/>
            </a:pPr>
            <a:r>
              <a:rPr lang="en-GB" dirty="0"/>
              <a:t> Group Theory in Network Theory:</a:t>
            </a:r>
          </a:p>
          <a:p>
            <a:pPr marL="342900" indent="-342900">
              <a:buFont typeface="+mj-lt"/>
              <a:buAutoNum type="arabicParenR"/>
            </a:pPr>
            <a:r>
              <a:rPr lang="en-GB" dirty="0"/>
              <a:t> Group Theory in Game Theory:</a:t>
            </a:r>
          </a:p>
          <a:p>
            <a:pPr marL="342900" indent="-342900">
              <a:buFont typeface="+mj-lt"/>
              <a:buAutoNum type="arabicParenR"/>
            </a:pPr>
            <a:r>
              <a:rPr lang="en-GB" dirty="0"/>
              <a:t> Group Theory in Complexity Theory:</a:t>
            </a:r>
          </a:p>
          <a:p>
            <a:pPr marL="342900" indent="-342900">
              <a:buFont typeface="+mj-lt"/>
              <a:buAutoNum type="arabicParenR"/>
            </a:pPr>
            <a:r>
              <a:rPr lang="en-GB" dirty="0"/>
              <a:t> Group Theory in the Future of Computing:</a:t>
            </a:r>
          </a:p>
          <a:p>
            <a:pPr marL="342900" indent="-342900">
              <a:buFont typeface="+mj-lt"/>
              <a:buAutoNum type="arabicParenR"/>
            </a:pPr>
            <a:r>
              <a:rPr lang="en-GB" dirty="0"/>
              <a:t> Interactive Discussion:</a:t>
            </a:r>
          </a:p>
          <a:p>
            <a:pPr marL="342900" indent="-342900">
              <a:buFont typeface="+mj-lt"/>
              <a:buAutoNum type="arabicParenR"/>
            </a:pPr>
            <a:r>
              <a:rPr lang="en-GB" dirty="0"/>
              <a:t> References and Q&amp;A</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80553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a:stretch/>
        </p:blipFill>
        <p:spPr>
          <a:xfrm flipH="1">
            <a:off x="5176911" y="0"/>
            <a:ext cx="6867376"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147713" y="136525"/>
            <a:ext cx="5705858" cy="6584950"/>
          </a:xfrm>
        </p:spPr>
        <p:txBody>
          <a:bodyPr/>
          <a:lstStyle/>
          <a:p>
            <a:r>
              <a:rPr lang="en-US" noProof="0" dirty="0"/>
              <a:t>Introduction</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2303" y="1718754"/>
            <a:ext cx="4864608" cy="4820158"/>
          </a:xfrm>
        </p:spPr>
        <p:txBody>
          <a:bodyPr>
            <a:normAutofit fontScale="92500" lnSpcReduction="10000"/>
          </a:bodyPr>
          <a:lstStyle/>
          <a:p>
            <a:r>
              <a:rPr lang="en-GB" sz="1800" dirty="0"/>
              <a:t>Group theory is a branch of mathematics that deals with the study of symmetry and structure. It has found numerous applications in various fields, including physics, chemistry, and computer science. In this presentation, we will explore the relevance of group theory to computer science and why it is an indispensable tool in this field.</a:t>
            </a:r>
          </a:p>
          <a:p>
            <a:endParaRPr lang="en-GB" sz="1800" dirty="0"/>
          </a:p>
          <a:p>
            <a:r>
              <a:rPr lang="en-GB" sz="1800" dirty="0"/>
              <a:t>The image on this page shows a group of symmetrical shapes, such as squares and circles, arranged in a pattern. This represents the concept of symmetry, which is a fundamental aspect of group theory.</a:t>
            </a:r>
            <a:endParaRPr lang="en-US" sz="1800"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srcRect/>
          <a:stretch/>
        </p:blipFill>
        <p:spPr>
          <a:xfrm>
            <a:off x="597780" y="734614"/>
            <a:ext cx="5388772"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36525"/>
            <a:ext cx="5749200" cy="6219825"/>
          </a:xfrm>
        </p:spPr>
        <p:txBody>
          <a:bodyPr/>
          <a:lstStyle/>
          <a:p>
            <a:r>
              <a:rPr lang="en-GB" dirty="0"/>
              <a:t>Basic Concepts of Group Theory</a:t>
            </a:r>
            <a:br>
              <a:rPr lang="en-GB" dirty="0"/>
            </a:br>
            <a:endParaRPr lang="en-US"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998417" y="1960582"/>
            <a:ext cx="4954099" cy="1751881"/>
          </a:xfrm>
        </p:spPr>
        <p:txBody>
          <a:bodyPr/>
          <a:lstStyle/>
          <a:p>
            <a:r>
              <a:rPr lang="en-GB" sz="1600" dirty="0"/>
              <a:t>In group theory, a group is a set of elements with a binary operation that satisfies certain properties, such as closure, associativity, identity, and inverse. Subgroups are subsets of a group that also form a group under the same operation. Group operations include multiplication, addition, and composition, among others.</a:t>
            </a:r>
          </a:p>
          <a:p>
            <a:r>
              <a:rPr lang="en-GB" sz="1600" dirty="0"/>
              <a:t>The image on this page shows a set of abstract symbols, such as numbers, arranged in a table. This represents the concept of a group table, which is a way of visualizing the group operation and its properties.</a:t>
            </a:r>
            <a:endParaRPr lang="en-US" sz="16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r="23829" b="9100"/>
          <a:stretch/>
        </p:blipFill>
        <p:spPr>
          <a:xfrm>
            <a:off x="5194090" y="346075"/>
            <a:ext cx="6726115" cy="5902792"/>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329819"/>
            <a:ext cx="6095999" cy="6385052"/>
          </a:xfrm>
        </p:spPr>
        <p:txBody>
          <a:bodyPr>
            <a:normAutofit/>
          </a:bodyPr>
          <a:lstStyle/>
          <a:p>
            <a:r>
              <a:rPr lang="en-GB" sz="2000" noProof="0" dirty="0"/>
              <a:t>Group Theory and </a:t>
            </a:r>
            <a:r>
              <a:rPr lang="en-GB" sz="2000" dirty="0"/>
              <a:t>Computer Science </a:t>
            </a:r>
            <a:r>
              <a:rPr lang="en-GB" sz="2000" noProof="0" dirty="0"/>
              <a:t>- A Unique </a:t>
            </a:r>
            <a:r>
              <a:rPr lang="en-GB" sz="2000" dirty="0"/>
              <a:t>Connection</a:t>
            </a:r>
            <a:endParaRPr lang="en-US" sz="2000"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271795" y="1664208"/>
            <a:ext cx="5552408" cy="4391025"/>
          </a:xfrm>
        </p:spPr>
        <p:txBody>
          <a:bodyPr>
            <a:normAutofit/>
          </a:bodyPr>
          <a:lstStyle/>
          <a:p>
            <a:r>
              <a:rPr lang="en-GB" sz="1700" dirty="0"/>
              <a:t>Group theory and computer science have a unique connection because group theory provides a framework for solving problems in computer science. For example, group theory can be used to optimize data structures, design error-correcting codes, develop secure cryptographic systems, and understand the </a:t>
            </a:r>
            <a:r>
              <a:rPr lang="en-GB" sz="1700" dirty="0" err="1"/>
              <a:t>behavior</a:t>
            </a:r>
            <a:r>
              <a:rPr lang="en-GB" sz="1700" dirty="0"/>
              <a:t> of quantum systems.</a:t>
            </a:r>
          </a:p>
          <a:p>
            <a:endParaRPr lang="en-GB" sz="1700" dirty="0"/>
          </a:p>
          <a:p>
            <a:r>
              <a:rPr lang="en-GB" sz="1700" dirty="0"/>
              <a:t>The image on this page shows a computer screen with various programming code snippets. This represents the intersection between group theory and computer science, where mathematical concepts are applied to solve real-world problems in computing.</a:t>
            </a:r>
            <a:endParaRPr lang="en-US" sz="1700"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a:blip r:embed="rId2"/>
          <a:srcRect/>
          <a:stretch/>
        </p:blipFill>
        <p:spPr>
          <a:xfrm>
            <a:off x="181147" y="761769"/>
            <a:ext cx="5334461" cy="5334461"/>
          </a:xfr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73346" y="1620992"/>
            <a:ext cx="6318654" cy="4691714"/>
          </a:xfrm>
        </p:spPr>
        <p:txBody>
          <a:bodyPr>
            <a:normAutofit/>
          </a:bodyPr>
          <a:lstStyle/>
          <a:p>
            <a:r>
              <a:rPr lang="en-GB" sz="1800" dirty="0"/>
              <a:t>In data structures, group theory can be used to optimize the performance of algorithms by identifying symmetries and redundancies in the data. For example, group theory can be used to identify isomorphic subgraphs in a graph data structure, which can be compressed or eliminated to reduce memory usage and improve search efficiency.</a:t>
            </a:r>
          </a:p>
          <a:p>
            <a:endParaRPr lang="en-GB" sz="1800" dirty="0"/>
          </a:p>
          <a:p>
            <a:r>
              <a:rPr lang="en-GB" sz="1800" dirty="0"/>
              <a:t>The image on this page shows a graph data structure with nodes and edges, highlighting the concept of isomorphic subgraphs. This represents how group theory can be used to optimize data structures by identifying symmetries and redundancies.</a:t>
            </a:r>
            <a:endParaRPr lang="en-US"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147816" y="545294"/>
            <a:ext cx="5184648" cy="466344"/>
          </a:xfrm>
        </p:spPr>
        <p:txBody>
          <a:bodyPr/>
          <a:lstStyle/>
          <a:p>
            <a:r>
              <a:rPr lang="en-GB" noProof="0" dirty="0"/>
              <a:t>Group Theory in Data Structures</a:t>
            </a:r>
            <a:endParaRPr lang="en-US" dirty="0"/>
          </a:p>
        </p:txBody>
      </p:sp>
    </p:spTree>
    <p:extLst>
      <p:ext uri="{BB962C8B-B14F-4D97-AF65-F5344CB8AC3E}">
        <p14:creationId xmlns:p14="http://schemas.microsoft.com/office/powerpoint/2010/main" val="105714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925376" y="223772"/>
            <a:ext cx="5370447" cy="1129164"/>
          </a:xfrm>
        </p:spPr>
        <p:txBody>
          <a:bodyPr>
            <a:normAutofit/>
          </a:bodyPr>
          <a:lstStyle/>
          <a:p>
            <a:r>
              <a:rPr lang="en-US" noProof="0" dirty="0"/>
              <a:t>Group Theory in Cryptography</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846840" y="1564700"/>
            <a:ext cx="6186491" cy="4504946"/>
          </a:xfrm>
        </p:spPr>
        <p:txBody>
          <a:bodyPr>
            <a:normAutofit fontScale="92500"/>
          </a:bodyPr>
          <a:lstStyle/>
          <a:p>
            <a:r>
              <a:rPr lang="en-GB" sz="2000" dirty="0"/>
              <a:t>In cryptography, group theory can be used to develop secure cryptographic systems by providing a framework for designing encryption and decryption algorithms that are resistant to attacks. For example, group theory can be used to develop public-key cryptosystems based on the discrete logarithm problem or the elliptic curve discrete logarithm problem.</a:t>
            </a:r>
          </a:p>
          <a:p>
            <a:endParaRPr lang="en-GB" sz="2000" dirty="0"/>
          </a:p>
          <a:p>
            <a:r>
              <a:rPr lang="en-GB" sz="2000" dirty="0"/>
              <a:t>The image on this page shows a lock and key symbolizing the concept of encryption and decryption in cryptography. The group theory can be used to develop secure cryptographic systems based on mathematical problems that are difficult to solve.</a:t>
            </a:r>
            <a:endParaRPr lang="en-US" sz="2000"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0" name="Picture 19">
            <a:extLst>
              <a:ext uri="{FF2B5EF4-FFF2-40B4-BE49-F238E27FC236}">
                <a16:creationId xmlns:a16="http://schemas.microsoft.com/office/drawing/2014/main" id="{CDD46D88-EBBA-4F30-ABE3-7440AD9087D0}"/>
              </a:ext>
            </a:extLst>
          </p:cNvPr>
          <p:cNvPicPr>
            <a:picLocks noChangeAspect="1"/>
          </p:cNvPicPr>
          <p:nvPr/>
        </p:nvPicPr>
        <p:blipFill rotWithShape="1">
          <a:blip r:embed="rId2"/>
          <a:srcRect l="7317" r="13226" b="9318"/>
          <a:stretch/>
        </p:blipFill>
        <p:spPr>
          <a:xfrm>
            <a:off x="309738" y="1352936"/>
            <a:ext cx="5370447" cy="4507277"/>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416560" y="411511"/>
            <a:ext cx="6293104" cy="713169"/>
          </a:xfrm>
        </p:spPr>
        <p:txBody>
          <a:bodyPr/>
          <a:lstStyle/>
          <a:p>
            <a:r>
              <a:rPr kumimoji="0" lang="en-GB" sz="2800" b="0" i="0" u="none" strike="noStrike" kern="1200" cap="all" spc="400" normalizeH="0" baseline="0" noProof="0" dirty="0">
                <a:ln w="19050">
                  <a:solidFill>
                    <a:schemeClr val="accent6"/>
                  </a:solidFill>
                </a:ln>
                <a:noFill/>
                <a:effectLst/>
                <a:uLnTx/>
                <a:uFillTx/>
                <a:latin typeface="+mj-lt"/>
                <a:ea typeface="+mn-ea"/>
                <a:cs typeface="+mn-cs"/>
              </a:rPr>
              <a:t>Group Theory in Computer Graphics</a:t>
            </a:r>
            <a:endParaRPr lang="en-US" dirty="0"/>
          </a:p>
        </p:txBody>
      </p:sp>
      <p:pic>
        <p:nvPicPr>
          <p:cNvPr id="65" name="Picture Placeholder 64">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a:blip r:embed="rId2"/>
          <a:srcRect/>
          <a:stretch/>
        </p:blipFill>
        <p:spPr>
          <a:xfrm rot="5400000" flipH="1">
            <a:off x="6501893" y="575057"/>
            <a:ext cx="5514847" cy="5514847"/>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08789" y="1382366"/>
            <a:ext cx="6293104" cy="4707538"/>
          </a:xfrm>
        </p:spPr>
        <p:txBody>
          <a:bodyPr>
            <a:normAutofit fontScale="92500" lnSpcReduction="10000"/>
          </a:bodyPr>
          <a:lstStyle/>
          <a:p>
            <a:r>
              <a:rPr lang="en-GB" sz="2000" dirty="0"/>
              <a:t>In computer graphics, group theory can be used to create complex graphics and animations by identifying symmetries and patterns in the visual elements. For example, group theory can be used to generate fractals, tessellations, and kaleidoscopic images.</a:t>
            </a:r>
          </a:p>
          <a:p>
            <a:endParaRPr lang="en-GB" sz="2000" dirty="0"/>
          </a:p>
          <a:p>
            <a:r>
              <a:rPr lang="en-GB" sz="2000" dirty="0"/>
              <a:t>The image on this page shows a </a:t>
            </a:r>
            <a:r>
              <a:rPr lang="en-GB" sz="2000" dirty="0" err="1"/>
              <a:t>colorful</a:t>
            </a:r>
            <a:r>
              <a:rPr lang="en-GB" sz="2000" dirty="0"/>
              <a:t> kaleidoscopic pattern with symmetrical shapes and patterns. This represents how group theory can be used to create visually stunning graphics and animations by identifying and utilizing symmetries and patterns.</a:t>
            </a:r>
            <a:endParaRPr lang="en-US" sz="2000"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srcRect l="20529" r="20529"/>
          <a:stretch/>
        </p:blipFill>
        <p:spPr>
          <a:xfrm flipH="1">
            <a:off x="4754888" y="-4688"/>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36525"/>
            <a:ext cx="5705858" cy="6584950"/>
          </a:xfrm>
        </p:spPr>
        <p:txBody>
          <a:bodyPr>
            <a:normAutofit/>
          </a:bodyPr>
          <a:lstStyle/>
          <a:p>
            <a:r>
              <a:rPr lang="en-GB" sz="2400" noProof="0" dirty="0">
                <a:solidFill>
                  <a:schemeClr val="bg2"/>
                </a:solidFill>
              </a:rPr>
              <a:t>Group Theory in Coding Theory</a:t>
            </a:r>
            <a:endParaRPr lang="en-US" sz="2400" dirty="0">
              <a:solidFill>
                <a:schemeClr val="bg2"/>
              </a:solidFill>
            </a:endParaRP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2303" y="1828800"/>
            <a:ext cx="4864608" cy="4389120"/>
          </a:xfrm>
        </p:spPr>
        <p:txBody>
          <a:bodyPr>
            <a:normAutofit fontScale="92500" lnSpcReduction="10000"/>
          </a:bodyPr>
          <a:lstStyle/>
          <a:p>
            <a:r>
              <a:rPr lang="en-GB" sz="1800" b="1" dirty="0"/>
              <a:t>In coding theory, group theory can be used to design error-correcting codes that can detect and correct errors in data transmission. For example, group theory can be used to construct linear codes based on cyclic groups or abelian groups.</a:t>
            </a:r>
          </a:p>
          <a:p>
            <a:endParaRPr lang="en-GB" sz="1800" b="1" dirty="0"/>
          </a:p>
          <a:p>
            <a:r>
              <a:rPr lang="en-GB" sz="1800" b="1" dirty="0"/>
              <a:t>The image on this page shows a set of binary digits arranged in a matrix, representing a block code. The group theory can be used to design error-correcting codes that can detect and correct errors in data transmission.</a:t>
            </a:r>
            <a:endParaRPr lang="en-US" sz="1800" b="1"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128898528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164</TotalTime>
  <Words>1484</Words>
  <Application>Microsoft Office PowerPoint</Application>
  <PresentationFormat>Widescreen</PresentationFormat>
  <Paragraphs>113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Bierstadt</vt:lpstr>
      <vt:lpstr>Calibri</vt:lpstr>
      <vt:lpstr>Courier New</vt:lpstr>
      <vt:lpstr>Posterama</vt:lpstr>
      <vt:lpstr>Posterama Bold</vt:lpstr>
      <vt:lpstr>Office Theme</vt:lpstr>
      <vt:lpstr>The Group Theory Revolution:  Unleashing the Power of Computer Science</vt:lpstr>
      <vt:lpstr>Agenda</vt:lpstr>
      <vt:lpstr>Introduction</vt:lpstr>
      <vt:lpstr>Basic Concepts of Group Theory </vt:lpstr>
      <vt:lpstr>Group Theory and Computer Science - A Unique Connection</vt:lpstr>
      <vt:lpstr>Group Theory in Data Structures</vt:lpstr>
      <vt:lpstr>Group Theory in Cryptography</vt:lpstr>
      <vt:lpstr>Group Theory in Computer Graphics</vt:lpstr>
      <vt:lpstr>Group Theory in Coding Theory</vt:lpstr>
      <vt:lpstr>Group Theory in Quantum Computing</vt:lpstr>
      <vt:lpstr>Group Theory in Artificial Intelligence: </vt:lpstr>
      <vt:lpstr>Group Theory in Database Theory:</vt:lpstr>
      <vt:lpstr>Group Theory in Network Theory:</vt:lpstr>
      <vt:lpstr>Group Theory in Game Theory:</vt:lpstr>
      <vt:lpstr>Group Theory in Complexity Theory:</vt:lpstr>
      <vt:lpstr>Group Theory in the Future of Computing:</vt:lpstr>
      <vt:lpstr>Discussion:</vt:lpstr>
      <vt:lpstr>Conclusion</vt:lpstr>
      <vt:lpstr>References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Group Theory Revolution:  Unleashing the Power of Computer Science</dc:title>
  <dc:creator>Ryan Wickramaratne</dc:creator>
  <cp:lastModifiedBy>Ryan Wickramaratne</cp:lastModifiedBy>
  <cp:revision>10</cp:revision>
  <dcterms:created xsi:type="dcterms:W3CDTF">2023-06-21T09:28:23Z</dcterms:created>
  <dcterms:modified xsi:type="dcterms:W3CDTF">2023-06-21T14:59:46Z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